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9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8.jpeg" ContentType="image/jpeg"/>
  <Override PartName="/ppt/media/image12.png" ContentType="image/png"/>
  <Override PartName="/ppt/media/image13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9.png" ContentType="image/png"/>
  <Override PartName="/ppt/media/image20.jpeg" ContentType="image/jpeg"/>
  <Override PartName="/ppt/media/image21.jpeg" ContentType="image/jpeg"/>
  <Override PartName="/ppt/media/image22.jpeg" ContentType="image/jpeg"/>
  <Override PartName="/ppt/media/image28.gif" ContentType="image/gif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7.jpeg" ContentType="image/jpeg"/>
  <Override PartName="/ppt/media/image35.png" ContentType="image/png"/>
  <Override PartName="/ppt/media/image36.jpeg" ContentType="image/jpeg"/>
  <Override PartName="/ppt/media/image38.jpeg" ContentType="image/jpeg"/>
  <Override PartName="/ppt/media/image39.jpeg" ContentType="image/jpeg"/>
  <Override PartName="/ppt/media/image4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21</c:v>
                </c:pt>
                <c:pt idx="1">
                  <c:v>40</c:v>
                </c:pt>
                <c:pt idx="2">
                  <c:v>37</c:v>
                </c:pt>
                <c:pt idx="3">
                  <c:v>46</c:v>
                </c:pt>
                <c:pt idx="4">
                  <c:v>31</c:v>
                </c:pt>
                <c:pt idx="5">
                  <c:v>48</c:v>
                </c:pt>
                <c:pt idx="6">
                  <c:v>29</c:v>
                </c:pt>
                <c:pt idx="7">
                  <c:v>27</c:v>
                </c:pt>
                <c:pt idx="8">
                  <c:v>27</c:v>
                </c:pt>
                <c:pt idx="9">
                  <c:v>31</c:v>
                </c:pt>
                <c:pt idx="10">
                  <c:v>43</c:v>
                </c:pt>
                <c:pt idx="11">
                  <c:v>49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/>
                </c:pt>
                <c:pt idx="1">
                  <c:v/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  <c:pt idx="6">
                  <c:v>24</c:v>
                </c:pt>
                <c:pt idx="7">
                  <c:v>30</c:v>
                </c:pt>
                <c:pt idx="8">
                  <c:v>28</c:v>
                </c:pt>
                <c:pt idx="9">
                  <c:v>45</c:v>
                </c:pt>
                <c:pt idx="10">
                  <c:v>33</c:v>
                </c:pt>
                <c:pt idx="11">
                  <c:v>46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/>
                </c:pt>
                <c:pt idx="1">
                  <c:v/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  <c:pt idx="6">
                  <c:v>21</c:v>
                </c:pt>
                <c:pt idx="7">
                  <c:v>17</c:v>
                </c:pt>
                <c:pt idx="8">
                  <c:v>26</c:v>
                </c:pt>
                <c:pt idx="9">
                  <c:v>29</c:v>
                </c:pt>
                <c:pt idx="10">
                  <c:v>42</c:v>
                </c:pt>
                <c:pt idx="11">
                  <c:v>40</c:v>
                </c:pt>
              </c:numCache>
            </c:numRef>
          </c:val>
        </c:ser>
        <c:gapWidth val="79"/>
        <c:overlap val="100"/>
        <c:axId val="63851951"/>
        <c:axId val="10433007"/>
      </c:barChart>
      <c:catAx>
        <c:axId val="63851951"/>
        <c:scaling>
          <c:orientation val="minMax"/>
        </c:scaling>
        <c:delete val="0"/>
        <c:axPos val="b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b="0" sz="1197" spc="-1" strike="noStrike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b="0" sz="1197" spc="-1" strike="noStrike">
                    <a:solidFill>
                      <a:srgbClr val="595959"/>
                    </a:solidFill>
                    <a:latin typeface="Calibri"/>
                    <a:ea typeface="DejaVu Sans"/>
                  </a:rPr>
                  <a:t>Year</a:t>
                </a:r>
              </a:p>
            </c:rich>
          </c:tx>
          <c:overlay val="0"/>
        </c:title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1064" spc="111" strike="noStrike">
                <a:solidFill>
                  <a:srgbClr val="595959"/>
                </a:solidFill>
                <a:latin typeface="Calibri"/>
                <a:ea typeface="DejaVu Sans"/>
              </a:defRPr>
            </a:pPr>
          </a:p>
        </c:txPr>
        <c:crossAx val="10433007"/>
        <c:crosses val="autoZero"/>
        <c:auto val="1"/>
        <c:lblAlgn val="ctr"/>
        <c:lblOffset val="100"/>
      </c:catAx>
      <c:valAx>
        <c:axId val="10433007"/>
        <c:scaling>
          <c:orientation val="minMax"/>
        </c:scaling>
        <c:delete val="1"/>
        <c:axPos val="l"/>
        <c:title>
          <c:tx>
            <c:rich>
              <a:bodyPr rot="-5400000"/>
              <a:lstStyle/>
              <a:p>
                <a:pPr>
                  <a:defRPr b="0" sz="1197" spc="-1" strike="noStrike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b="0" sz="1197" spc="-1" strike="noStrike">
                    <a:solidFill>
                      <a:srgbClr val="595959"/>
                    </a:solidFill>
                    <a:latin typeface="Calibri"/>
                    <a:ea typeface="DejaVu Sans"/>
                  </a:rPr>
                  <a:t>Participated  teams</a:t>
                </a:r>
              </a:p>
            </c:rich>
          </c:tx>
          <c:layout>
            <c:manualLayout>
              <c:xMode val="edge"/>
              <c:yMode val="edge"/>
              <c:x val="0.0381027202199745"/>
              <c:y val="0.170538398469527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63851951"/>
        <c:crosses val="autoZero"/>
      </c:valAx>
      <c:spPr>
        <a:noFill/>
        <a:ln>
          <a:noFill/>
        </a:ln>
      </c:spPr>
    </c:plotArea>
    <c:legend>
      <c:legendPos val="t"/>
      <c:overlay val="0"/>
      <c:spPr>
        <a:noFill/>
        <a:ln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127633318642574"/>
          <c:y val="0.160667251975417"/>
          <c:w val="0.780520052886734"/>
          <c:h val="0.5879844475103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Category A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7"/>
                <c:pt idx="0">
                  <c:v>Spring 2012</c:v>
                </c:pt>
                <c:pt idx="1">
                  <c:v>Fall 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64</c:v>
                </c:pt>
                <c:pt idx="1">
                  <c:v>26</c:v>
                </c:pt>
                <c:pt idx="2">
                  <c:v>25</c:v>
                </c:pt>
                <c:pt idx="3">
                  <c:v>33</c:v>
                </c:pt>
                <c:pt idx="4">
                  <c:v>37</c:v>
                </c:pt>
                <c:pt idx="5">
                  <c:v>37</c:v>
                </c:pt>
                <c:pt idx="6">
                  <c:v>42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Category B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7"/>
                <c:pt idx="0">
                  <c:v>Spring 2012</c:v>
                </c:pt>
                <c:pt idx="1">
                  <c:v>Fall 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7"/>
                <c:pt idx="0">
                  <c:v/>
                </c:pt>
                <c:pt idx="1">
                  <c:v>28</c:v>
                </c:pt>
                <c:pt idx="2">
                  <c:v>42</c:v>
                </c:pt>
                <c:pt idx="3">
                  <c:v>36</c:v>
                </c:pt>
                <c:pt idx="4">
                  <c:v>49</c:v>
                </c:pt>
                <c:pt idx="5">
                  <c:v>44</c:v>
                </c:pt>
                <c:pt idx="6">
                  <c:v>40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Category C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7"/>
                <c:pt idx="0">
                  <c:v>Spring 2012</c:v>
                </c:pt>
                <c:pt idx="1">
                  <c:v>Fall 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7"/>
                <c:pt idx="0">
                  <c:v/>
                </c:pt>
                <c:pt idx="1">
                  <c:v>45</c:v>
                </c:pt>
                <c:pt idx="2">
                  <c:v>39</c:v>
                </c:pt>
                <c:pt idx="3">
                  <c:v>34</c:v>
                </c:pt>
                <c:pt idx="4">
                  <c:v>69</c:v>
                </c:pt>
                <c:pt idx="5">
                  <c:v>68</c:v>
                </c:pt>
                <c:pt idx="6">
                  <c:v>47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Foreign Students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7"/>
                <c:pt idx="0">
                  <c:v>Spring 2012</c:v>
                </c:pt>
                <c:pt idx="1">
                  <c:v>Fall 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7"/>
                <c:pt idx="0">
                  <c:v/>
                </c:pt>
                <c:pt idx="1">
                  <c:v>28</c:v>
                </c:pt>
                <c:pt idx="2">
                  <c:v>26</c:v>
                </c:pt>
                <c:pt idx="3">
                  <c:v>32</c:v>
                </c:pt>
                <c:pt idx="4">
                  <c:v>31</c:v>
                </c:pt>
                <c:pt idx="5">
                  <c:v>48</c:v>
                </c:pt>
                <c:pt idx="6">
                  <c:v>91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Open Category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7"/>
                <c:pt idx="0">
                  <c:v>Spring 2012</c:v>
                </c:pt>
                <c:pt idx="1">
                  <c:v>Fall 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7"/>
                <c:pt idx="0">
                  <c:v>13</c:v>
                </c:pt>
                <c:pt idx="1">
                  <c:v>29</c:v>
                </c:pt>
                <c:pt idx="2">
                  <c:v>32</c:v>
                </c:pt>
                <c:pt idx="3">
                  <c:v>29</c:v>
                </c:pt>
                <c:pt idx="4">
                  <c:v>43</c:v>
                </c:pt>
                <c:pt idx="5">
                  <c:v>51</c:v>
                </c:pt>
                <c:pt idx="6">
                  <c:v>39</c:v>
                </c:pt>
              </c:numCache>
            </c:numRef>
          </c:val>
        </c:ser>
        <c:gapWidth val="79"/>
        <c:overlap val="100"/>
        <c:axId val="10162400"/>
        <c:axId val="17375586"/>
      </c:barChart>
      <c:catAx>
        <c:axId val="10162400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b="0" sz="1197" spc="-1" strike="noStrike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b="0" sz="1197" spc="-1" strike="noStrike">
                    <a:solidFill>
                      <a:srgbClr val="595959"/>
                    </a:solidFill>
                    <a:latin typeface="Calibri"/>
                    <a:ea typeface="DejaVu Sans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48038783605112"/>
              <c:y val="0.881851247961871"/>
            </c:manualLayout>
          </c:layout>
          <c:overlay val="0"/>
        </c:title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1064" spc="111" strike="noStrike">
                <a:solidFill>
                  <a:srgbClr val="595959"/>
                </a:solidFill>
                <a:latin typeface="Calibri"/>
                <a:ea typeface="DejaVu Sans"/>
              </a:defRPr>
            </a:pPr>
          </a:p>
        </c:txPr>
        <c:crossAx val="17375586"/>
        <c:crosses val="autoZero"/>
        <c:auto val="1"/>
        <c:lblAlgn val="ctr"/>
        <c:lblOffset val="100"/>
      </c:catAx>
      <c:valAx>
        <c:axId val="17375586"/>
        <c:scaling>
          <c:orientation val="minMax"/>
        </c:scaling>
        <c:delete val="1"/>
        <c:axPos val="l"/>
        <c:title>
          <c:tx>
            <c:rich>
              <a:bodyPr rot="-5400000"/>
              <a:lstStyle/>
              <a:p>
                <a:pPr>
                  <a:defRPr b="0" sz="1197" spc="-1" strike="noStrike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b="0" sz="1197" spc="-1" strike="noStrike">
                    <a:solidFill>
                      <a:srgbClr val="595959"/>
                    </a:solidFill>
                    <a:latin typeface="Calibri"/>
                    <a:ea typeface="DejaVu Sans"/>
                  </a:rPr>
                  <a:t>Participated  teams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10162400"/>
        <c:crosses val="autoZero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11768079698553"/>
          <c:y val="0.00535071159378897"/>
          <c:w val="0.888231920301447"/>
          <c:h val="0.174409791641995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sk-SK" sz="1800" spc="-1" strike="noStrike">
                <a:latin typeface="Arial"/>
              </a:rPr>
              <a:t>Kliknúť na úpravu formátu textu titulku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Kliknúť na úpravu formátu textu osnovy</a:t>
            </a:r>
            <a:endParaRPr b="0" lang="sk-SK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Druhá úroveň</a:t>
            </a:r>
            <a:endParaRPr b="0" lang="sk-SK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Tretia úroveň</a:t>
            </a:r>
            <a:endParaRPr b="0" lang="sk-SK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Štvrtá úroveň osnovy</a:t>
            </a:r>
            <a:endParaRPr b="0" lang="sk-SK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Piata úroveň osnovy</a:t>
            </a:r>
            <a:endParaRPr b="0" lang="sk-SK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Šiesta úroveň</a:t>
            </a:r>
            <a:endParaRPr b="0" lang="sk-SK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Siedma úroveň</a:t>
            </a:r>
            <a:endParaRPr b="0" lang="sk-SK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Relationship Id="rId11" Type="http://schemas.openxmlformats.org/officeDocument/2006/relationships/image" Target="../media/image18.jpeg"/><Relationship Id="rId1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gif"/><Relationship Id="rId7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62680" y="1221840"/>
            <a:ext cx="9280440" cy="99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sk-SK" sz="3200" spc="-1" strike="noStrike">
                <a:solidFill>
                  <a:srgbClr val="0070c0"/>
                </a:solidFill>
                <a:latin typeface="Calibri Light"/>
                <a:ea typeface="DejaVu Sans"/>
              </a:rPr>
              <a:t>Aktivity FYKOSu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562680" y="215280"/>
            <a:ext cx="4282200" cy="41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Týden vědy na Jaderce, 20.6.2019</a:t>
            </a:r>
            <a:endParaRPr b="0" lang="sk-SK" sz="2000" spc="-1" strike="noStrike">
              <a:latin typeface="Arial"/>
            </a:endParaRPr>
          </a:p>
        </p:txBody>
      </p:sp>
      <p:pic>
        <p:nvPicPr>
          <p:cNvPr id="78" name="Obrázek 9" descr=""/>
          <p:cNvPicPr/>
          <p:nvPr/>
        </p:nvPicPr>
        <p:blipFill>
          <a:blip r:embed="rId1"/>
          <a:stretch/>
        </p:blipFill>
        <p:spPr>
          <a:xfrm>
            <a:off x="415440" y="4747320"/>
            <a:ext cx="4779000" cy="1476360"/>
          </a:xfrm>
          <a:prstGeom prst="rect">
            <a:avLst/>
          </a:prstGeom>
          <a:ln>
            <a:noFill/>
          </a:ln>
        </p:spPr>
      </p:pic>
      <p:sp>
        <p:nvSpPr>
          <p:cNvPr id="79" name="CustomShape 3"/>
          <p:cNvSpPr/>
          <p:nvPr/>
        </p:nvSpPr>
        <p:spPr>
          <a:xfrm>
            <a:off x="562680" y="3539160"/>
            <a:ext cx="3748320" cy="113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Daniela Pittnerová</a:t>
            </a:r>
            <a:br/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daniela@fykos.cz</a:t>
            </a:r>
            <a:endParaRPr b="0" lang="sk-SK" sz="2400" spc="-1" strike="noStrike">
              <a:latin typeface="Arial"/>
            </a:endParaRPr>
          </a:p>
        </p:txBody>
      </p:sp>
      <p:sp>
        <p:nvSpPr>
          <p:cNvPr id="80" name="CustomShape 4"/>
          <p:cNvSpPr/>
          <p:nvPr/>
        </p:nvSpPr>
        <p:spPr>
          <a:xfrm>
            <a:off x="7704360" y="3539160"/>
            <a:ext cx="3748320" cy="113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FYKOS</a:t>
            </a:r>
            <a:br/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fykos@fykos.cz</a:t>
            </a:r>
            <a:br/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https://fykos.cz</a:t>
            </a:r>
            <a:endParaRPr b="0" lang="sk-SK" sz="2400" spc="-1" strike="noStrike">
              <a:latin typeface="Arial"/>
            </a:endParaRPr>
          </a:p>
        </p:txBody>
      </p:sp>
      <p:pic>
        <p:nvPicPr>
          <p:cNvPr id="81" name="Obrázek 7" descr=""/>
          <p:cNvPicPr/>
          <p:nvPr/>
        </p:nvPicPr>
        <p:blipFill>
          <a:blip r:embed="rId2"/>
          <a:stretch/>
        </p:blipFill>
        <p:spPr>
          <a:xfrm>
            <a:off x="8903160" y="4831920"/>
            <a:ext cx="2549520" cy="1306800"/>
          </a:xfrm>
          <a:prstGeom prst="rect">
            <a:avLst/>
          </a:prstGeom>
          <a:ln>
            <a:noFill/>
          </a:ln>
        </p:spPr>
      </p:pic>
      <p:sp>
        <p:nvSpPr>
          <p:cNvPr id="82" name="Line 5"/>
          <p:cNvSpPr/>
          <p:nvPr/>
        </p:nvSpPr>
        <p:spPr>
          <a:xfrm>
            <a:off x="629640" y="2310480"/>
            <a:ext cx="10726560" cy="360"/>
          </a:xfrm>
          <a:prstGeom prst="line">
            <a:avLst/>
          </a:prstGeom>
          <a:ln>
            <a:solidFill>
              <a:srgbClr val="3f6e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838080" y="0"/>
            <a:ext cx="10514520" cy="133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sk-SK" sz="4400" spc="-1" strike="noStrike">
                <a:solidFill>
                  <a:srgbClr val="0070c0"/>
                </a:solidFill>
                <a:latin typeface="Calibri Light"/>
                <a:ea typeface="DejaVu Sans"/>
              </a:rPr>
              <a:t>Prečo riešiť FYKOS?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Zdokonalenie sa (nielen) vo fyzike </a:t>
            </a:r>
            <a:endParaRPr b="0" lang="sk-SK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Účasť na sústredení</a:t>
            </a:r>
            <a:endParaRPr b="0" lang="sk-SK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Noví kamaráti</a:t>
            </a:r>
            <a:endParaRPr b="0" lang="sk-SK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Vecné ceny</a:t>
            </a:r>
            <a:endParaRPr b="0" lang="sk-SK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Odpustenie prijímacích skúšok na MFF UK vďaka osvedčeniu úspešného riešiteľa</a:t>
            </a:r>
            <a:endParaRPr b="0" lang="sk-SK" sz="28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671040" y="2033640"/>
            <a:ext cx="7315920" cy="278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V prípade otázok píšte na</a:t>
            </a:r>
            <a:endParaRPr b="0" lang="sk-SK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k-SK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	</a:t>
            </a:r>
            <a:r>
              <a:rPr b="0" lang="sk-SK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daniela@fykos.cz</a:t>
            </a:r>
            <a:endParaRPr b="0" lang="sk-SK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k-SK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	</a:t>
            </a:r>
            <a:r>
              <a:rPr b="0" lang="sk-SK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fykos@fykos.cz</a:t>
            </a:r>
            <a:endParaRPr b="0" lang="sk-SK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k-SK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FYKOSí web</a:t>
            </a:r>
            <a:endParaRPr b="0" lang="sk-SK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k-SK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	</a:t>
            </a:r>
            <a:r>
              <a:rPr b="0" lang="sk-SK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https://fykos.cz</a:t>
            </a:r>
            <a:endParaRPr b="0" lang="sk-SK" sz="2800" spc="-1" strike="noStrike">
              <a:latin typeface="Arial"/>
            </a:endParaRPr>
          </a:p>
        </p:txBody>
      </p:sp>
      <p:pic>
        <p:nvPicPr>
          <p:cNvPr id="136" name="Obrázek 7" descr=""/>
          <p:cNvPicPr/>
          <p:nvPr/>
        </p:nvPicPr>
        <p:blipFill>
          <a:blip r:embed="rId1"/>
          <a:stretch/>
        </p:blipFill>
        <p:spPr>
          <a:xfrm>
            <a:off x="5797440" y="2206440"/>
            <a:ext cx="5627880" cy="288540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4413240" y="403200"/>
            <a:ext cx="336708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Ďakujem za pozornosť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7143120" y="6373440"/>
            <a:ext cx="4282200" cy="41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Týden vědy na Jaderce, 20. 6. 2019</a:t>
            </a:r>
            <a:endParaRPr b="0" lang="sk-SK" sz="20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838080" y="0"/>
            <a:ext cx="10514520" cy="97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sk-SK" sz="4400" spc="-1" strike="noStrike">
                <a:solidFill>
                  <a:srgbClr val="0070c0"/>
                </a:solidFill>
                <a:latin typeface="Calibri Light"/>
                <a:ea typeface="DejaVu Sans"/>
              </a:rPr>
              <a:t>Aktivity FYKOSu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838080" y="1255320"/>
            <a:ext cx="10514520" cy="550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1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Fyzikální korespondenční seminář 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– kľúčová aktivita</a:t>
            </a:r>
            <a:endParaRPr b="0" lang="sk-SK" sz="1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1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Sústredenia</a:t>
            </a:r>
            <a:r>
              <a:rPr b="0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– pre najlepších riešiteľov </a:t>
            </a:r>
            <a:br/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dvakrát ročne – marec/apríl a september</a:t>
            </a:r>
            <a:endParaRPr b="0" lang="sk-SK" sz="1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1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Fyziklání</a:t>
            </a:r>
            <a:r>
              <a:rPr b="1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–</a:t>
            </a:r>
            <a:r>
              <a:rPr b="1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súťaž pätčlenných tímov</a:t>
            </a:r>
            <a:br/>
            <a:r>
              <a:rPr b="1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nasledujúci ročník 14. 2. 2020 v Prahe</a:t>
            </a:r>
            <a:endParaRPr b="0" lang="sk-SK" sz="1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1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Fyziklání online</a:t>
            </a:r>
            <a:r>
              <a:rPr b="0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 –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tímová online súťaž otvorená pre každého</a:t>
            </a:r>
            <a:br/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nasledujúci ročník 27. 11. 2019</a:t>
            </a:r>
            <a:endParaRPr b="0" lang="sk-SK" sz="1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1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Týden s aplikovanou fyzikou</a:t>
            </a:r>
            <a:r>
              <a:rPr b="0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 –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návštevy medzinárodných vedeckých a technologických inštitúcií (CERN, ESRF...)</a:t>
            </a:r>
            <a:endParaRPr b="0" lang="sk-SK" sz="1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1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Den s experimentální fyzikou</a:t>
            </a:r>
            <a:r>
              <a:rPr b="0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– exkurzie do laboratórií UK a vedeckých pracovísk v Prahe a okolí</a:t>
            </a:r>
            <a:endParaRPr b="0" lang="sk-SK" sz="1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1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Fyzikálny Náboj</a:t>
            </a:r>
            <a:r>
              <a:rPr b="0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 –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tímová súťaž usporadúvaná v spolupráci so slovenským FKS</a:t>
            </a:r>
            <a:br/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nasledujúci ročník 8. 11. 2019 v ČR v Prahe a Ostrave</a:t>
            </a:r>
            <a:endParaRPr b="0" lang="sk-SK" sz="1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838080" y="0"/>
            <a:ext cx="10514520" cy="97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sk-SK" sz="4400" spc="-1" strike="noStrike">
                <a:solidFill>
                  <a:srgbClr val="0070c0"/>
                </a:solidFill>
                <a:latin typeface="Calibri Light"/>
                <a:ea typeface="DejaVu Sans"/>
              </a:rPr>
              <a:t>Seminár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838080" y="1255320"/>
            <a:ext cx="10514520" cy="550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6 sérií ročne</a:t>
            </a:r>
            <a:endParaRPr b="0" lang="sk-SK" sz="20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8 úloh v každej sérii:</a:t>
            </a:r>
            <a:endParaRPr b="0" lang="sk-SK" sz="20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2 jednoduché</a:t>
            </a:r>
            <a:endParaRPr b="0" lang="sk-SK" sz="20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3 „normálne“</a:t>
            </a:r>
            <a:endParaRPr b="0" lang="sk-SK" sz="20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Problémová</a:t>
            </a:r>
            <a:endParaRPr b="0" lang="sk-SK" sz="20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Experimentálna</a:t>
            </a:r>
            <a:endParaRPr b="0" lang="sk-SK" sz="20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Seriálová</a:t>
            </a:r>
            <a:endParaRPr b="0" lang="sk-SK" sz="20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Seriál na pokračovanie</a:t>
            </a:r>
            <a:endParaRPr b="0" lang="sk-SK" sz="20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Minulý ročník o teoretickej mechanike</a:t>
            </a:r>
            <a:endParaRPr b="0" lang="sk-SK" sz="20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838080" y="0"/>
            <a:ext cx="10514520" cy="111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sk-SK" sz="4400" spc="-1" strike="noStrike">
                <a:solidFill>
                  <a:srgbClr val="0070c0"/>
                </a:solidFill>
                <a:latin typeface="Calibri Light"/>
                <a:ea typeface="DejaVu Sans"/>
              </a:rPr>
              <a:t>Sústredenia</a:t>
            </a:r>
            <a:endParaRPr b="0" lang="sk-SK" sz="4400" spc="-1" strike="noStrike">
              <a:latin typeface="Arial"/>
            </a:endParaRPr>
          </a:p>
        </p:txBody>
      </p:sp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299880" y="1119960"/>
            <a:ext cx="3932640" cy="2619720"/>
          </a:xfrm>
          <a:prstGeom prst="rect">
            <a:avLst/>
          </a:prstGeom>
          <a:ln>
            <a:noFill/>
          </a:ln>
        </p:spPr>
      </p:pic>
      <p:pic>
        <p:nvPicPr>
          <p:cNvPr id="89" name="Picture 2" descr=""/>
          <p:cNvPicPr/>
          <p:nvPr/>
        </p:nvPicPr>
        <p:blipFill>
          <a:blip r:embed="rId2"/>
          <a:stretch/>
        </p:blipFill>
        <p:spPr>
          <a:xfrm>
            <a:off x="299880" y="3984840"/>
            <a:ext cx="3932640" cy="2619720"/>
          </a:xfrm>
          <a:prstGeom prst="rect">
            <a:avLst/>
          </a:prstGeom>
          <a:ln>
            <a:noFill/>
          </a:ln>
        </p:spPr>
      </p:pic>
      <p:pic>
        <p:nvPicPr>
          <p:cNvPr id="90" name="Picture 10" descr=""/>
          <p:cNvPicPr/>
          <p:nvPr/>
        </p:nvPicPr>
        <p:blipFill>
          <a:blip r:embed="rId3"/>
          <a:srcRect l="0" t="0" r="18123" b="0"/>
          <a:stretch/>
        </p:blipFill>
        <p:spPr>
          <a:xfrm>
            <a:off x="4485600" y="3984840"/>
            <a:ext cx="3219840" cy="2619720"/>
          </a:xfrm>
          <a:prstGeom prst="rect">
            <a:avLst/>
          </a:prstGeom>
          <a:ln>
            <a:noFill/>
          </a:ln>
        </p:spPr>
      </p:pic>
      <p:pic>
        <p:nvPicPr>
          <p:cNvPr id="91" name="Picture 4" descr=""/>
          <p:cNvPicPr/>
          <p:nvPr/>
        </p:nvPicPr>
        <p:blipFill>
          <a:blip r:embed="rId4"/>
          <a:srcRect l="11277" t="0" r="6841" b="0"/>
          <a:stretch/>
        </p:blipFill>
        <p:spPr>
          <a:xfrm>
            <a:off x="4485600" y="1119960"/>
            <a:ext cx="3219840" cy="2619720"/>
          </a:xfrm>
          <a:prstGeom prst="rect">
            <a:avLst/>
          </a:prstGeom>
          <a:ln>
            <a:noFill/>
          </a:ln>
        </p:spPr>
      </p:pic>
      <p:pic>
        <p:nvPicPr>
          <p:cNvPr id="92" name="Picture 12" descr=""/>
          <p:cNvPicPr/>
          <p:nvPr/>
        </p:nvPicPr>
        <p:blipFill>
          <a:blip r:embed="rId5"/>
          <a:stretch/>
        </p:blipFill>
        <p:spPr>
          <a:xfrm>
            <a:off x="7959600" y="1119960"/>
            <a:ext cx="3931200" cy="2619720"/>
          </a:xfrm>
          <a:prstGeom prst="rect">
            <a:avLst/>
          </a:prstGeom>
          <a:ln>
            <a:noFill/>
          </a:ln>
        </p:spPr>
      </p:pic>
      <p:pic>
        <p:nvPicPr>
          <p:cNvPr id="93" name="Picture 14" descr=""/>
          <p:cNvPicPr/>
          <p:nvPr/>
        </p:nvPicPr>
        <p:blipFill>
          <a:blip r:embed="rId6"/>
          <a:stretch/>
        </p:blipFill>
        <p:spPr>
          <a:xfrm>
            <a:off x="7961040" y="3984840"/>
            <a:ext cx="3930120" cy="261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838080" y="15120"/>
            <a:ext cx="10514520" cy="107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sk-SK" sz="4400" spc="-1" strike="noStrike">
                <a:solidFill>
                  <a:srgbClr val="0070c0"/>
                </a:solidFill>
                <a:latin typeface="Calibri Light"/>
                <a:ea typeface="DejaVu Sans"/>
              </a:rPr>
              <a:t>Fyziklání</a:t>
            </a:r>
            <a:endParaRPr b="0" lang="sk-SK" sz="4400" spc="-1" strike="noStrike">
              <a:latin typeface="Arial"/>
            </a:endParaRPr>
          </a:p>
        </p:txBody>
      </p:sp>
      <p:graphicFrame>
        <p:nvGraphicFramePr>
          <p:cNvPr id="95" name="Graf 3"/>
          <p:cNvGraphicFramePr/>
          <p:nvPr/>
        </p:nvGraphicFramePr>
        <p:xfrm>
          <a:off x="4262760" y="1244160"/>
          <a:ext cx="3665520" cy="263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96" name="Picture 2" descr=""/>
          <p:cNvPicPr/>
          <p:nvPr/>
        </p:nvPicPr>
        <p:blipFill>
          <a:blip r:embed="rId2"/>
          <a:stretch/>
        </p:blipFill>
        <p:spPr>
          <a:xfrm>
            <a:off x="10736640" y="254160"/>
            <a:ext cx="1216800" cy="608040"/>
          </a:xfrm>
          <a:prstGeom prst="rect">
            <a:avLst/>
          </a:prstGeom>
          <a:ln w="3240">
            <a:solidFill>
              <a:schemeClr val="bg1">
                <a:lumMod val="50000"/>
              </a:schemeClr>
            </a:solidFill>
            <a:round/>
          </a:ln>
        </p:spPr>
      </p:pic>
      <p:pic>
        <p:nvPicPr>
          <p:cNvPr id="97" name="Picture 4" descr=""/>
          <p:cNvPicPr/>
          <p:nvPr/>
        </p:nvPicPr>
        <p:blipFill>
          <a:blip r:embed="rId3"/>
          <a:stretch/>
        </p:blipFill>
        <p:spPr>
          <a:xfrm>
            <a:off x="9483120" y="249120"/>
            <a:ext cx="921240" cy="613800"/>
          </a:xfrm>
          <a:prstGeom prst="rect">
            <a:avLst/>
          </a:prstGeom>
          <a:ln w="3240">
            <a:solidFill>
              <a:schemeClr val="bg1">
                <a:lumMod val="50000"/>
              </a:schemeClr>
            </a:solidFill>
            <a:round/>
          </a:ln>
        </p:spPr>
      </p:pic>
      <p:pic>
        <p:nvPicPr>
          <p:cNvPr id="98" name="Picture 6" descr=""/>
          <p:cNvPicPr/>
          <p:nvPr/>
        </p:nvPicPr>
        <p:blipFill>
          <a:blip r:embed="rId4"/>
          <a:srcRect l="786" t="0" r="0" b="0"/>
          <a:stretch/>
        </p:blipFill>
        <p:spPr>
          <a:xfrm>
            <a:off x="8064000" y="249120"/>
            <a:ext cx="1086480" cy="615600"/>
          </a:xfrm>
          <a:prstGeom prst="rect">
            <a:avLst/>
          </a:prstGeom>
          <a:ln w="3240">
            <a:solidFill>
              <a:schemeClr val="bg1">
                <a:lumMod val="50000"/>
              </a:schemeClr>
            </a:solidFill>
            <a:round/>
          </a:ln>
        </p:spPr>
      </p:pic>
      <p:pic>
        <p:nvPicPr>
          <p:cNvPr id="99" name="Picture 10" descr=""/>
          <p:cNvPicPr/>
          <p:nvPr/>
        </p:nvPicPr>
        <p:blipFill>
          <a:blip r:embed="rId5"/>
          <a:stretch/>
        </p:blipFill>
        <p:spPr>
          <a:xfrm>
            <a:off x="2705760" y="254160"/>
            <a:ext cx="912600" cy="608040"/>
          </a:xfrm>
          <a:prstGeom prst="rect">
            <a:avLst/>
          </a:prstGeom>
          <a:ln w="3240">
            <a:solidFill>
              <a:schemeClr val="bg1">
                <a:lumMod val="50000"/>
              </a:schemeClr>
            </a:solidFill>
            <a:round/>
          </a:ln>
        </p:spPr>
      </p:pic>
      <p:pic>
        <p:nvPicPr>
          <p:cNvPr id="100" name="Picture 12" descr=""/>
          <p:cNvPicPr/>
          <p:nvPr/>
        </p:nvPicPr>
        <p:blipFill>
          <a:blip r:embed="rId6"/>
          <a:stretch/>
        </p:blipFill>
        <p:spPr>
          <a:xfrm>
            <a:off x="828360" y="254160"/>
            <a:ext cx="912600" cy="608040"/>
          </a:xfrm>
          <a:prstGeom prst="rect">
            <a:avLst/>
          </a:prstGeom>
          <a:ln w="3240">
            <a:solidFill>
              <a:schemeClr val="bg1">
                <a:lumMod val="50000"/>
              </a:schemeClr>
            </a:solidFill>
            <a:round/>
          </a:ln>
        </p:spPr>
      </p:pic>
      <p:pic>
        <p:nvPicPr>
          <p:cNvPr id="101" name="Obrázek 4" descr=""/>
          <p:cNvPicPr/>
          <p:nvPr/>
        </p:nvPicPr>
        <p:blipFill>
          <a:blip r:embed="rId7"/>
          <a:stretch/>
        </p:blipFill>
        <p:spPr>
          <a:xfrm>
            <a:off x="332640" y="1244160"/>
            <a:ext cx="3805560" cy="2535120"/>
          </a:xfrm>
          <a:prstGeom prst="rect">
            <a:avLst/>
          </a:prstGeom>
          <a:ln>
            <a:noFill/>
          </a:ln>
        </p:spPr>
      </p:pic>
      <p:pic>
        <p:nvPicPr>
          <p:cNvPr id="102" name="Obrázek 7" descr=""/>
          <p:cNvPicPr/>
          <p:nvPr/>
        </p:nvPicPr>
        <p:blipFill>
          <a:blip r:embed="rId8"/>
          <a:stretch/>
        </p:blipFill>
        <p:spPr>
          <a:xfrm>
            <a:off x="332640" y="4014000"/>
            <a:ext cx="3805560" cy="2535120"/>
          </a:xfrm>
          <a:prstGeom prst="rect">
            <a:avLst/>
          </a:prstGeom>
          <a:ln>
            <a:noFill/>
          </a:ln>
        </p:spPr>
      </p:pic>
      <p:pic>
        <p:nvPicPr>
          <p:cNvPr id="103" name="Obrázek 11" descr=""/>
          <p:cNvPicPr/>
          <p:nvPr/>
        </p:nvPicPr>
        <p:blipFill>
          <a:blip r:embed="rId9"/>
          <a:stretch/>
        </p:blipFill>
        <p:spPr>
          <a:xfrm>
            <a:off x="8052480" y="1244160"/>
            <a:ext cx="3805560" cy="2535120"/>
          </a:xfrm>
          <a:prstGeom prst="rect">
            <a:avLst/>
          </a:prstGeom>
          <a:ln>
            <a:noFill/>
          </a:ln>
        </p:spPr>
      </p:pic>
      <p:pic>
        <p:nvPicPr>
          <p:cNvPr id="104" name="Picture 2" descr=""/>
          <p:cNvPicPr/>
          <p:nvPr/>
        </p:nvPicPr>
        <p:blipFill>
          <a:blip r:embed="rId10"/>
          <a:srcRect l="554" t="0" r="0" b="0"/>
          <a:stretch/>
        </p:blipFill>
        <p:spPr>
          <a:xfrm>
            <a:off x="8052480" y="4014000"/>
            <a:ext cx="3782160" cy="2535120"/>
          </a:xfrm>
          <a:prstGeom prst="rect">
            <a:avLst/>
          </a:prstGeom>
          <a:ln>
            <a:noFill/>
          </a:ln>
        </p:spPr>
      </p:pic>
      <p:pic>
        <p:nvPicPr>
          <p:cNvPr id="105" name="Picture 4" descr=""/>
          <p:cNvPicPr/>
          <p:nvPr/>
        </p:nvPicPr>
        <p:blipFill>
          <a:blip r:embed="rId11"/>
          <a:srcRect l="3995" t="0" r="3624" b="0"/>
          <a:stretch/>
        </p:blipFill>
        <p:spPr>
          <a:xfrm>
            <a:off x="4345920" y="4014000"/>
            <a:ext cx="3513240" cy="2535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838080" y="0"/>
            <a:ext cx="10514520" cy="104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sk-SK" sz="4400" spc="-1" strike="noStrike">
                <a:solidFill>
                  <a:srgbClr val="0070c0"/>
                </a:solidFill>
                <a:latin typeface="Calibri Light"/>
                <a:ea typeface="DejaVu Sans"/>
              </a:rPr>
              <a:t>Fyziklání online</a:t>
            </a:r>
            <a:endParaRPr b="0" lang="sk-SK" sz="4400" spc="-1" strike="noStrike">
              <a:latin typeface="Arial"/>
            </a:endParaRPr>
          </a:p>
        </p:txBody>
      </p:sp>
      <p:graphicFrame>
        <p:nvGraphicFramePr>
          <p:cNvPr id="107" name="Graf 3"/>
          <p:cNvGraphicFramePr/>
          <p:nvPr/>
        </p:nvGraphicFramePr>
        <p:xfrm>
          <a:off x="4053600" y="1240200"/>
          <a:ext cx="4083840" cy="286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8" name="CustomShape 2"/>
          <p:cNvSpPr/>
          <p:nvPr/>
        </p:nvSpPr>
        <p:spPr>
          <a:xfrm>
            <a:off x="1226880" y="198000"/>
            <a:ext cx="1614600" cy="638280"/>
          </a:xfrm>
          <a:prstGeom prst="rect">
            <a:avLst/>
          </a:prstGeom>
          <a:noFill/>
          <a:ln w="3240">
            <a:solidFill>
              <a:schemeClr val="bg1">
                <a:lumMod val="5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33 krajín</a:t>
            </a:r>
            <a:br/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Kategória Open</a:t>
            </a:r>
            <a:endParaRPr b="0" lang="sk-SK" sz="1800" spc="-1" strike="noStrike">
              <a:latin typeface="Arial"/>
            </a:endParaRPr>
          </a:p>
        </p:txBody>
      </p:sp>
      <p:pic>
        <p:nvPicPr>
          <p:cNvPr id="109" name="Obrázek 5" descr=""/>
          <p:cNvPicPr/>
          <p:nvPr/>
        </p:nvPicPr>
        <p:blipFill>
          <a:blip r:embed="rId2"/>
          <a:stretch/>
        </p:blipFill>
        <p:spPr>
          <a:xfrm>
            <a:off x="223560" y="1240200"/>
            <a:ext cx="3760560" cy="5337360"/>
          </a:xfrm>
          <a:prstGeom prst="rect">
            <a:avLst/>
          </a:prstGeom>
          <a:ln w="3240">
            <a:solidFill>
              <a:schemeClr val="bg1">
                <a:lumMod val="50000"/>
              </a:schemeClr>
            </a:solidFill>
            <a:round/>
          </a:ln>
        </p:spPr>
      </p:pic>
      <p:pic>
        <p:nvPicPr>
          <p:cNvPr id="110" name="Picture 2" descr=""/>
          <p:cNvPicPr/>
          <p:nvPr/>
        </p:nvPicPr>
        <p:blipFill>
          <a:blip r:embed="rId3"/>
          <a:srcRect l="0" t="17807" r="0" b="0"/>
          <a:stretch/>
        </p:blipFill>
        <p:spPr>
          <a:xfrm>
            <a:off x="8206920" y="4259880"/>
            <a:ext cx="3760560" cy="2317680"/>
          </a:xfrm>
          <a:prstGeom prst="rect">
            <a:avLst/>
          </a:prstGeom>
          <a:ln>
            <a:noFill/>
          </a:ln>
        </p:spPr>
      </p:pic>
      <p:pic>
        <p:nvPicPr>
          <p:cNvPr id="111" name="Picture 4" descr=""/>
          <p:cNvPicPr/>
          <p:nvPr/>
        </p:nvPicPr>
        <p:blipFill>
          <a:blip r:embed="rId4"/>
          <a:srcRect l="5528" t="0" r="3224" b="0"/>
          <a:stretch/>
        </p:blipFill>
        <p:spPr>
          <a:xfrm>
            <a:off x="4215240" y="4259880"/>
            <a:ext cx="3760560" cy="2317680"/>
          </a:xfrm>
          <a:prstGeom prst="rect">
            <a:avLst/>
          </a:prstGeom>
          <a:ln>
            <a:noFill/>
          </a:ln>
        </p:spPr>
      </p:pic>
      <p:pic>
        <p:nvPicPr>
          <p:cNvPr id="112" name="Picture 6" descr=""/>
          <p:cNvPicPr/>
          <p:nvPr/>
        </p:nvPicPr>
        <p:blipFill>
          <a:blip r:embed="rId5"/>
          <a:stretch/>
        </p:blipFill>
        <p:spPr>
          <a:xfrm>
            <a:off x="8206920" y="1240200"/>
            <a:ext cx="3760560" cy="2820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838080" y="0"/>
            <a:ext cx="10514520" cy="96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sk-SK" sz="4400" spc="-1" strike="noStrike">
                <a:solidFill>
                  <a:srgbClr val="0070c0"/>
                </a:solidFill>
                <a:latin typeface="Calibri Light"/>
                <a:ea typeface="DejaVu Sans"/>
              </a:rPr>
              <a:t>Týden s aplikovanou fyzikou</a:t>
            </a:r>
            <a:endParaRPr b="0" lang="sk-SK" sz="4400" spc="-1" strike="noStrike">
              <a:latin typeface="Arial"/>
            </a:endParaRPr>
          </a:p>
        </p:txBody>
      </p:sp>
      <p:pic>
        <p:nvPicPr>
          <p:cNvPr id="114" name="Picture 2" descr=""/>
          <p:cNvPicPr/>
          <p:nvPr/>
        </p:nvPicPr>
        <p:blipFill>
          <a:blip r:embed="rId1"/>
          <a:srcRect l="0" t="15757" r="0" b="0"/>
          <a:stretch/>
        </p:blipFill>
        <p:spPr>
          <a:xfrm>
            <a:off x="407880" y="1071720"/>
            <a:ext cx="4483440" cy="2516040"/>
          </a:xfrm>
          <a:prstGeom prst="rect">
            <a:avLst/>
          </a:prstGeom>
          <a:ln>
            <a:noFill/>
          </a:ln>
        </p:spPr>
      </p:pic>
      <p:pic>
        <p:nvPicPr>
          <p:cNvPr id="115" name="Picture 4" descr=""/>
          <p:cNvPicPr/>
          <p:nvPr/>
        </p:nvPicPr>
        <p:blipFill>
          <a:blip r:embed="rId2"/>
          <a:stretch/>
        </p:blipFill>
        <p:spPr>
          <a:xfrm>
            <a:off x="407880" y="3947760"/>
            <a:ext cx="4483440" cy="2516040"/>
          </a:xfrm>
          <a:prstGeom prst="rect">
            <a:avLst/>
          </a:prstGeom>
          <a:ln>
            <a:noFill/>
          </a:ln>
        </p:spPr>
      </p:pic>
      <p:pic>
        <p:nvPicPr>
          <p:cNvPr id="116" name="Picture 6" descr=""/>
          <p:cNvPicPr/>
          <p:nvPr/>
        </p:nvPicPr>
        <p:blipFill>
          <a:blip r:embed="rId3"/>
          <a:stretch/>
        </p:blipFill>
        <p:spPr>
          <a:xfrm>
            <a:off x="8003520" y="1071720"/>
            <a:ext cx="3779280" cy="2517840"/>
          </a:xfrm>
          <a:prstGeom prst="rect">
            <a:avLst/>
          </a:prstGeom>
          <a:ln>
            <a:noFill/>
          </a:ln>
        </p:spPr>
      </p:pic>
      <p:pic>
        <p:nvPicPr>
          <p:cNvPr id="117" name="Picture 8" descr=""/>
          <p:cNvPicPr/>
          <p:nvPr/>
        </p:nvPicPr>
        <p:blipFill>
          <a:blip r:embed="rId4"/>
          <a:stretch/>
        </p:blipFill>
        <p:spPr>
          <a:xfrm>
            <a:off x="8003520" y="3945960"/>
            <a:ext cx="3779280" cy="2517840"/>
          </a:xfrm>
          <a:prstGeom prst="rect">
            <a:avLst/>
          </a:prstGeom>
          <a:ln>
            <a:noFill/>
          </a:ln>
        </p:spPr>
      </p:pic>
      <p:pic>
        <p:nvPicPr>
          <p:cNvPr id="118" name="Picture 10" descr=""/>
          <p:cNvPicPr/>
          <p:nvPr/>
        </p:nvPicPr>
        <p:blipFill>
          <a:blip r:embed="rId5"/>
          <a:stretch/>
        </p:blipFill>
        <p:spPr>
          <a:xfrm>
            <a:off x="5161320" y="3947760"/>
            <a:ext cx="2572560" cy="2516040"/>
          </a:xfrm>
          <a:prstGeom prst="rect">
            <a:avLst/>
          </a:prstGeom>
          <a:ln>
            <a:noFill/>
          </a:ln>
        </p:spPr>
      </p:pic>
      <p:pic>
        <p:nvPicPr>
          <p:cNvPr id="119" name="Picture 14" descr=""/>
          <p:cNvPicPr/>
          <p:nvPr/>
        </p:nvPicPr>
        <p:blipFill>
          <a:blip r:embed="rId6"/>
          <a:stretch/>
        </p:blipFill>
        <p:spPr>
          <a:xfrm>
            <a:off x="5785200" y="1071720"/>
            <a:ext cx="1324440" cy="2516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838080" y="0"/>
            <a:ext cx="10514520" cy="104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sk-SK" sz="4400" spc="-1" strike="noStrike">
                <a:solidFill>
                  <a:srgbClr val="0070c0"/>
                </a:solidFill>
                <a:latin typeface="Calibri Light"/>
                <a:ea typeface="DejaVu Sans"/>
              </a:rPr>
              <a:t>Den s experimentální fyzikou</a:t>
            </a:r>
            <a:endParaRPr b="0" lang="sk-SK" sz="4400" spc="-1" strike="noStrike">
              <a:latin typeface="Arial"/>
            </a:endParaRPr>
          </a:p>
        </p:txBody>
      </p:sp>
      <p:pic>
        <p:nvPicPr>
          <p:cNvPr id="121" name="Picture 2" descr=""/>
          <p:cNvPicPr/>
          <p:nvPr/>
        </p:nvPicPr>
        <p:blipFill>
          <a:blip r:embed="rId1"/>
          <a:stretch/>
        </p:blipFill>
        <p:spPr>
          <a:xfrm>
            <a:off x="192960" y="3863880"/>
            <a:ext cx="3799080" cy="2530800"/>
          </a:xfrm>
          <a:prstGeom prst="rect">
            <a:avLst/>
          </a:prstGeom>
          <a:ln>
            <a:noFill/>
          </a:ln>
        </p:spPr>
      </p:pic>
      <p:pic>
        <p:nvPicPr>
          <p:cNvPr id="122" name="Picture 4" descr=""/>
          <p:cNvPicPr/>
          <p:nvPr/>
        </p:nvPicPr>
        <p:blipFill>
          <a:blip r:embed="rId2"/>
          <a:stretch/>
        </p:blipFill>
        <p:spPr>
          <a:xfrm>
            <a:off x="4206960" y="3863880"/>
            <a:ext cx="3799080" cy="2514960"/>
          </a:xfrm>
          <a:prstGeom prst="rect">
            <a:avLst/>
          </a:prstGeom>
          <a:ln>
            <a:noFill/>
          </a:ln>
        </p:spPr>
      </p:pic>
      <p:pic>
        <p:nvPicPr>
          <p:cNvPr id="123" name="Picture 6" descr=""/>
          <p:cNvPicPr/>
          <p:nvPr/>
        </p:nvPicPr>
        <p:blipFill>
          <a:blip r:embed="rId3"/>
          <a:stretch/>
        </p:blipFill>
        <p:spPr>
          <a:xfrm>
            <a:off x="4206960" y="1132560"/>
            <a:ext cx="3799080" cy="2531520"/>
          </a:xfrm>
          <a:prstGeom prst="rect">
            <a:avLst/>
          </a:prstGeom>
          <a:ln>
            <a:noFill/>
          </a:ln>
        </p:spPr>
      </p:pic>
      <p:pic>
        <p:nvPicPr>
          <p:cNvPr id="124" name="Picture 8" descr=""/>
          <p:cNvPicPr/>
          <p:nvPr/>
        </p:nvPicPr>
        <p:blipFill>
          <a:blip r:embed="rId4"/>
          <a:stretch/>
        </p:blipFill>
        <p:spPr>
          <a:xfrm>
            <a:off x="192960" y="1132560"/>
            <a:ext cx="3799080" cy="2531520"/>
          </a:xfrm>
          <a:prstGeom prst="rect">
            <a:avLst/>
          </a:prstGeom>
          <a:ln>
            <a:noFill/>
          </a:ln>
        </p:spPr>
      </p:pic>
      <p:pic>
        <p:nvPicPr>
          <p:cNvPr id="125" name="Picture 10" descr=""/>
          <p:cNvPicPr/>
          <p:nvPr/>
        </p:nvPicPr>
        <p:blipFill>
          <a:blip r:embed="rId5"/>
          <a:stretch/>
        </p:blipFill>
        <p:spPr>
          <a:xfrm>
            <a:off x="8220960" y="1132560"/>
            <a:ext cx="3800160" cy="2531520"/>
          </a:xfrm>
          <a:prstGeom prst="rect">
            <a:avLst/>
          </a:prstGeom>
          <a:ln>
            <a:noFill/>
          </a:ln>
        </p:spPr>
      </p:pic>
      <p:pic>
        <p:nvPicPr>
          <p:cNvPr id="126" name="Picture 12" descr=""/>
          <p:cNvPicPr/>
          <p:nvPr/>
        </p:nvPicPr>
        <p:blipFill>
          <a:blip r:embed="rId6"/>
          <a:stretch/>
        </p:blipFill>
        <p:spPr>
          <a:xfrm>
            <a:off x="8220960" y="3863880"/>
            <a:ext cx="3799080" cy="254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838080" y="0"/>
            <a:ext cx="10514520" cy="116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sk-SK" sz="4400" spc="-1" strike="noStrike">
                <a:solidFill>
                  <a:srgbClr val="0070c0"/>
                </a:solidFill>
                <a:latin typeface="Calibri Light"/>
                <a:ea typeface="DejaVu Sans"/>
              </a:rPr>
              <a:t>Fyzikálny Náboj</a:t>
            </a:r>
            <a:endParaRPr b="0" lang="sk-SK" sz="4400" spc="-1" strike="noStrike">
              <a:latin typeface="Arial"/>
            </a:endParaRPr>
          </a:p>
        </p:txBody>
      </p:sp>
      <p:pic>
        <p:nvPicPr>
          <p:cNvPr id="128" name="Picture 2" descr=""/>
          <p:cNvPicPr/>
          <p:nvPr/>
        </p:nvPicPr>
        <p:blipFill>
          <a:blip r:embed="rId1"/>
          <a:stretch/>
        </p:blipFill>
        <p:spPr>
          <a:xfrm>
            <a:off x="304920" y="298080"/>
            <a:ext cx="1663920" cy="573120"/>
          </a:xfrm>
          <a:prstGeom prst="rect">
            <a:avLst/>
          </a:prstGeom>
          <a:ln>
            <a:noFill/>
          </a:ln>
        </p:spPr>
      </p:pic>
      <p:pic>
        <p:nvPicPr>
          <p:cNvPr id="129" name="Picture 4" descr=""/>
          <p:cNvPicPr/>
          <p:nvPr/>
        </p:nvPicPr>
        <p:blipFill>
          <a:blip r:embed="rId2"/>
          <a:srcRect l="3711" t="0" r="568" b="0"/>
          <a:stretch/>
        </p:blipFill>
        <p:spPr>
          <a:xfrm>
            <a:off x="6633720" y="1168200"/>
            <a:ext cx="4420080" cy="2597040"/>
          </a:xfrm>
          <a:prstGeom prst="rect">
            <a:avLst/>
          </a:prstGeom>
          <a:ln>
            <a:noFill/>
          </a:ln>
        </p:spPr>
      </p:pic>
      <p:pic>
        <p:nvPicPr>
          <p:cNvPr id="130" name="Obrázek 3" descr=""/>
          <p:cNvPicPr/>
          <p:nvPr/>
        </p:nvPicPr>
        <p:blipFill>
          <a:blip r:embed="rId3"/>
          <a:stretch/>
        </p:blipFill>
        <p:spPr>
          <a:xfrm>
            <a:off x="1137240" y="3913920"/>
            <a:ext cx="4125240" cy="2750040"/>
          </a:xfrm>
          <a:prstGeom prst="rect">
            <a:avLst/>
          </a:prstGeom>
          <a:ln>
            <a:noFill/>
          </a:ln>
        </p:spPr>
      </p:pic>
      <p:pic>
        <p:nvPicPr>
          <p:cNvPr id="131" name="Obrázek 5" descr=""/>
          <p:cNvPicPr/>
          <p:nvPr/>
        </p:nvPicPr>
        <p:blipFill>
          <a:blip r:embed="rId4"/>
          <a:srcRect l="0" t="6336" r="0" b="0"/>
          <a:stretch/>
        </p:blipFill>
        <p:spPr>
          <a:xfrm>
            <a:off x="1137240" y="1189440"/>
            <a:ext cx="4125240" cy="2575440"/>
          </a:xfrm>
          <a:prstGeom prst="rect">
            <a:avLst/>
          </a:prstGeom>
          <a:ln>
            <a:noFill/>
          </a:ln>
        </p:spPr>
      </p:pic>
      <p:pic>
        <p:nvPicPr>
          <p:cNvPr id="132" name="Obrázek 7" descr=""/>
          <p:cNvPicPr/>
          <p:nvPr/>
        </p:nvPicPr>
        <p:blipFill>
          <a:blip r:embed="rId5"/>
          <a:srcRect l="0" t="17036" r="0" b="0"/>
          <a:stretch/>
        </p:blipFill>
        <p:spPr>
          <a:xfrm>
            <a:off x="6633720" y="3913920"/>
            <a:ext cx="4420080" cy="2750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5649</TotalTime>
  <Application>LibreOffice/6.0.2.1$Windows_X86_64 LibreOffice_project/f7f06a8f319e4b62f9bc5095aa112a65d2f3ac89</Application>
  <Words>300</Words>
  <Paragraphs>81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2018-08-04T18:40:10Z</dcterms:created>
  <dc:creator>Daniel Dupkala</dc:creator>
  <dc:description/>
  <dc:language>sk-SK</dc:language>
  <cp:lastModifiedBy/>
  <dcterms:modified xsi:type="dcterms:W3CDTF">2019-06-20T11:36:03Z</dcterms:modified>
  <cp:revision>86</cp:revision>
  <dc:subject/>
  <dc:title>Importance of Involvement of College Students in High School Physics Education via Activities of FYKOS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3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